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62" r:id="rId6"/>
    <p:sldId id="263" r:id="rId7"/>
    <p:sldId id="264" r:id="rId8"/>
    <p:sldId id="268" r:id="rId9"/>
    <p:sldId id="265" r:id="rId10"/>
    <p:sldId id="266" r:id="rId11"/>
    <p:sldId id="267" r:id="rId12"/>
    <p:sldId id="269" r:id="rId13"/>
    <p:sldId id="270" r:id="rId14"/>
    <p:sldId id="271" r:id="rId15"/>
    <p:sldId id="272" r:id="rId16"/>
    <p:sldId id="273" r:id="rId17"/>
    <p:sldId id="274" r:id="rId18"/>
    <p:sldId id="25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32C1F630-C412-40F4-BD93-11DA9E2FFD67}" type="datetimeFigureOut">
              <a:rPr lang="nb-NO" smtClean="0"/>
              <a:t>23.05.2022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400723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2C1F630-C412-40F4-BD93-11DA9E2FFD67}" type="datetimeFigureOut">
              <a:rPr lang="nb-NO" smtClean="0"/>
              <a:t>23.05.2022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261755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2C1F630-C412-40F4-BD93-11DA9E2FFD67}" type="datetimeFigureOut">
              <a:rPr lang="nb-NO" smtClean="0"/>
              <a:t>23.05.2022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16898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2C1F630-C412-40F4-BD93-11DA9E2FFD67}" type="datetimeFigureOut">
              <a:rPr lang="nb-NO" smtClean="0"/>
              <a:t>23.05.2022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255923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32C1F630-C412-40F4-BD93-11DA9E2FFD67}" type="datetimeFigureOut">
              <a:rPr lang="nb-NO" smtClean="0"/>
              <a:t>23.05.2022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377379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32C1F630-C412-40F4-BD93-11DA9E2FFD67}" type="datetimeFigureOut">
              <a:rPr lang="nb-NO" smtClean="0"/>
              <a:t>23.05.2022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395245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32C1F630-C412-40F4-BD93-11DA9E2FFD67}" type="datetimeFigureOut">
              <a:rPr lang="nb-NO" smtClean="0"/>
              <a:t>23.05.2022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52126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2C1F630-C412-40F4-BD93-11DA9E2FFD67}" type="datetimeFigureOut">
              <a:rPr lang="nb-NO" smtClean="0"/>
              <a:t>23.05.2022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224178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2C1F630-C412-40F4-BD93-11DA9E2FFD67}" type="datetimeFigureOut">
              <a:rPr lang="nb-NO" smtClean="0"/>
              <a:t>23.05.2022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34826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2C1F630-C412-40F4-BD93-11DA9E2FFD67}" type="datetimeFigureOut">
              <a:rPr lang="nb-NO" smtClean="0"/>
              <a:t>23.05.2022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56025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2C1F630-C412-40F4-BD93-11DA9E2FFD67}" type="datetimeFigureOut">
              <a:rPr lang="nb-NO" smtClean="0"/>
              <a:t>23.05.2022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0DF751-BCCC-423A-95F4-78121CB1D87C}" type="slidenum">
              <a:rPr lang="nb-NO" smtClean="0"/>
              <a:t>‹#›</a:t>
            </a:fld>
            <a:endParaRPr lang="nb-NO"/>
          </a:p>
        </p:txBody>
      </p:sp>
    </p:spTree>
    <p:extLst>
      <p:ext uri="{BB962C8B-B14F-4D97-AF65-F5344CB8AC3E}">
        <p14:creationId xmlns:p14="http://schemas.microsoft.com/office/powerpoint/2010/main" val="209643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1F630-C412-40F4-BD93-11DA9E2FFD67}" type="datetimeFigureOut">
              <a:rPr lang="nb-NO" smtClean="0"/>
              <a:t>23.05.2022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DF751-BCCC-423A-95F4-78121CB1D87C}" type="slidenum">
              <a:rPr lang="nb-NO" smtClean="0"/>
              <a:t>‹#›</a:t>
            </a:fld>
            <a:endParaRPr lang="nb-NO"/>
          </a:p>
        </p:txBody>
      </p:sp>
    </p:spTree>
    <p:extLst>
      <p:ext uri="{BB962C8B-B14F-4D97-AF65-F5344CB8AC3E}">
        <p14:creationId xmlns:p14="http://schemas.microsoft.com/office/powerpoint/2010/main" val="1361168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Lakselvbukt </a:t>
            </a:r>
            <a:br>
              <a:rPr lang="nb-NO" dirty="0" smtClean="0"/>
            </a:br>
            <a:r>
              <a:rPr lang="nb-NO" dirty="0" smtClean="0"/>
              <a:t>24. mai 2022</a:t>
            </a:r>
            <a:endParaRPr lang="nb-NO" dirty="0"/>
          </a:p>
        </p:txBody>
      </p:sp>
      <p:sp>
        <p:nvSpPr>
          <p:cNvPr id="3" name="Undertittel 2"/>
          <p:cNvSpPr>
            <a:spLocks noGrp="1"/>
          </p:cNvSpPr>
          <p:nvPr>
            <p:ph type="subTitle" idx="1"/>
          </p:nvPr>
        </p:nvSpPr>
        <p:spPr/>
        <p:txBody>
          <a:bodyPr/>
          <a:lstStyle/>
          <a:p>
            <a:r>
              <a:rPr lang="nb-NO" dirty="0" smtClean="0"/>
              <a:t>Odd-Helge Utby</a:t>
            </a:r>
          </a:p>
          <a:p>
            <a:r>
              <a:rPr lang="nb-NO" dirty="0" smtClean="0"/>
              <a:t>Målselv</a:t>
            </a:r>
            <a:endParaRPr lang="nb-NO" dirty="0"/>
          </a:p>
        </p:txBody>
      </p:sp>
    </p:spTree>
    <p:extLst>
      <p:ext uri="{BB962C8B-B14F-4D97-AF65-F5344CB8AC3E}">
        <p14:creationId xmlns:p14="http://schemas.microsoft.com/office/powerpoint/2010/main" val="149943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7152" y="593956"/>
            <a:ext cx="9336742" cy="3539430"/>
          </a:xfrm>
          <a:prstGeom prst="rect">
            <a:avLst/>
          </a:prstGeom>
        </p:spPr>
        <p:txBody>
          <a:bodyPr wrap="square">
            <a:spAutoFit/>
          </a:bodyPr>
          <a:lstStyle/>
          <a:p>
            <a:r>
              <a:rPr lang="nb-NO" sz="2800" dirty="0" smtClean="0"/>
              <a:t>§ 8.Vedtekter</a:t>
            </a:r>
          </a:p>
          <a:p>
            <a:r>
              <a:rPr lang="nb-NO" sz="2800" dirty="0" smtClean="0"/>
              <a:t>Vedtekter for fellesforvaltningen skal som minimum inneholde bestemmelser om styresammensetning, herunder en balansert geografisk fordeling, funksjonstid, regler for årsmøte og årsmøtevedtak, blant annet om ekstraordinært årsmøte, krav til innkalling, innkallingsprosedyre og årsmøtets beslutningsdyktighet og ansvarsområde, samt styrets ansvarsområde.</a:t>
            </a:r>
            <a:endParaRPr lang="nb-NO" sz="2800" dirty="0"/>
          </a:p>
        </p:txBody>
      </p:sp>
    </p:spTree>
    <p:extLst>
      <p:ext uri="{BB962C8B-B14F-4D97-AF65-F5344CB8AC3E}">
        <p14:creationId xmlns:p14="http://schemas.microsoft.com/office/powerpoint/2010/main" val="348397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17812" y="2551837"/>
            <a:ext cx="9345706" cy="2677656"/>
          </a:xfrm>
          <a:prstGeom prst="rect">
            <a:avLst/>
          </a:prstGeom>
        </p:spPr>
        <p:txBody>
          <a:bodyPr wrap="square">
            <a:spAutoFit/>
          </a:bodyPr>
          <a:lstStyle/>
          <a:p>
            <a:r>
              <a:rPr lang="nb-NO" sz="2800" dirty="0" smtClean="0"/>
              <a:t>§ 9.Fellesforvaltningens ansvarsområde</a:t>
            </a:r>
          </a:p>
          <a:p>
            <a:r>
              <a:rPr lang="nb-NO" sz="2800" dirty="0" smtClean="0"/>
              <a:t>Vedtak fattet av fellesforvaltningen etter lovens § 25 og § 25a er </a:t>
            </a:r>
            <a:r>
              <a:rPr lang="nb-NO" sz="2800" u="sng" dirty="0" smtClean="0"/>
              <a:t>forpliktende for alle rettighetshavere omfattet av forvaltningsområdet. </a:t>
            </a:r>
            <a:r>
              <a:rPr lang="nb-NO" sz="2800" dirty="0" smtClean="0"/>
              <a:t>Årsmøtet fastsetter budsjett og fordeler utgiftene ut fra andel i fisket. </a:t>
            </a:r>
            <a:r>
              <a:rPr lang="nb-NO" sz="2800" u="sng" dirty="0" smtClean="0"/>
              <a:t>Styret kan tvangsinndrive ubetalt forvaltningsavgift, jf. lovens § 25 åttende ledd.</a:t>
            </a:r>
            <a:endParaRPr lang="nb-NO" sz="2800" u="sng" dirty="0"/>
          </a:p>
        </p:txBody>
      </p:sp>
    </p:spTree>
    <p:extLst>
      <p:ext uri="{BB962C8B-B14F-4D97-AF65-F5344CB8AC3E}">
        <p14:creationId xmlns:p14="http://schemas.microsoft.com/office/powerpoint/2010/main" val="63803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2299726" y="905436"/>
            <a:ext cx="7458075" cy="5181600"/>
          </a:xfrm>
          <a:prstGeom prst="rect">
            <a:avLst/>
          </a:prstGeom>
        </p:spPr>
      </p:pic>
    </p:spTree>
    <p:extLst>
      <p:ext uri="{BB962C8B-B14F-4D97-AF65-F5344CB8AC3E}">
        <p14:creationId xmlns:p14="http://schemas.microsoft.com/office/powerpoint/2010/main" val="279547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Lakseloven</a:t>
            </a:r>
            <a:endParaRPr lang="nb-NO" dirty="0"/>
          </a:p>
        </p:txBody>
      </p:sp>
      <p:sp>
        <p:nvSpPr>
          <p:cNvPr id="3" name="Plassholder for innhold 2"/>
          <p:cNvSpPr>
            <a:spLocks noGrp="1"/>
          </p:cNvSpPr>
          <p:nvPr>
            <p:ph idx="1"/>
          </p:nvPr>
        </p:nvSpPr>
        <p:spPr/>
        <p:txBody>
          <a:bodyPr>
            <a:normAutofit fontScale="70000" lnSpcReduction="20000"/>
          </a:bodyPr>
          <a:lstStyle/>
          <a:p>
            <a:r>
              <a:rPr lang="nb-NO" b="1" dirty="0" smtClean="0"/>
              <a:t>§ 25.Organisering av fiskeforvaltningen i vassdrag</a:t>
            </a:r>
          </a:p>
          <a:p>
            <a:r>
              <a:rPr lang="nb-NO" dirty="0" smtClean="0"/>
              <a:t>For å fremme en forsvarlig og rasjonell forvaltning av fiskeressursene skal fiskeforvaltningen arbeide for felles organisering.</a:t>
            </a:r>
          </a:p>
          <a:p>
            <a:r>
              <a:rPr lang="nb-NO" dirty="0" smtClean="0"/>
              <a:t>I vassdrag med selvreproduserende bestander av </a:t>
            </a:r>
            <a:r>
              <a:rPr lang="nb-NO" dirty="0" err="1" smtClean="0"/>
              <a:t>anadrome</a:t>
            </a:r>
            <a:r>
              <a:rPr lang="nb-NO" dirty="0" smtClean="0"/>
              <a:t> laksefisk plikter fiskerettshaverne å gå sammen om felles forvaltning. Fellesforvaltningen skal omfatte regulering av fisket, fiskeoppsyn, informasjon, smitteforebyggende tiltak, fangststatistikk og rapportering, kultiveringstiltak og bestandsovervåking. Departementet​ kan unnlate å åpne for fiske i deler av vassdrag dersom fiskerettshaver bryter eller unnlater å følge opp brudd på bestemmelser som nevnt i annet punktum om fisket. Departementet kan gi forskrift om utøvelsen av fellesforvaltningen, samt om oppfølging av brudd på fellesforvaltningens bestemmelser.</a:t>
            </a:r>
          </a:p>
          <a:p>
            <a:endParaRPr lang="nb-NO" dirty="0" smtClean="0"/>
          </a:p>
          <a:p>
            <a:r>
              <a:rPr lang="nb-NO" dirty="0" smtClean="0"/>
              <a:t>I vassdrag der kravene til pliktig organisering ikke er oppfylt, kan departementet unnlate å åpne for fiske.</a:t>
            </a:r>
          </a:p>
          <a:p>
            <a:endParaRPr lang="nb-NO" dirty="0" smtClean="0"/>
          </a:p>
          <a:p>
            <a:r>
              <a:rPr lang="nb-NO" dirty="0" smtClean="0"/>
              <a:t>Departementet kan ved forskrift bestemme at vassdrag med små bestander skal unntas fra kravet om felles organisering.</a:t>
            </a:r>
            <a:endParaRPr lang="nb-NO" dirty="0"/>
          </a:p>
        </p:txBody>
      </p:sp>
    </p:spTree>
    <p:extLst>
      <p:ext uri="{BB962C8B-B14F-4D97-AF65-F5344CB8AC3E}">
        <p14:creationId xmlns:p14="http://schemas.microsoft.com/office/powerpoint/2010/main" val="258407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7200" y="-633650"/>
            <a:ext cx="11093824" cy="5909310"/>
          </a:xfrm>
          <a:prstGeom prst="rect">
            <a:avLst/>
          </a:prstGeom>
        </p:spPr>
        <p:txBody>
          <a:bodyPr wrap="square">
            <a:spAutoFit/>
          </a:bodyPr>
          <a:lstStyle/>
          <a:p>
            <a:endParaRPr lang="nb-NO" dirty="0" smtClean="0"/>
          </a:p>
          <a:p>
            <a:endParaRPr lang="nb-NO" dirty="0"/>
          </a:p>
          <a:p>
            <a:r>
              <a:rPr lang="nb-NO" dirty="0" smtClean="0"/>
              <a:t>I vassdrag som ikke omfattes av annet ledd, eller som er unntatt fra kravet om obligatorisk organisering, kan et flertall av fiskerettshaverne med bindende virkning beslutte at fiskeressursene skal forvaltes i fellesskap.</a:t>
            </a:r>
          </a:p>
          <a:p>
            <a:endParaRPr lang="nb-NO" dirty="0" smtClean="0"/>
          </a:p>
          <a:p>
            <a:r>
              <a:rPr lang="nb-NO" dirty="0" smtClean="0"/>
              <a:t>Fiskerettshaverne organiserer selv arbeidet. Den enkelte fiskerettshavers andel i fisket legges til grunn ved fordeling av utgifter i forbindelse med fellesforvaltningen.</a:t>
            </a:r>
          </a:p>
          <a:p>
            <a:endParaRPr lang="nb-NO" dirty="0" smtClean="0"/>
          </a:p>
          <a:p>
            <a:r>
              <a:rPr lang="nb-NO" dirty="0" smtClean="0"/>
              <a:t>Departementet gir nærmere bestemmelser om hvordan den enkelte rettighetshavers andel i fisket skal beregnes og vektlegges ved stemmegivning i forbindelse med fellesforvaltningen, og om gjennomføring av felles organisering.</a:t>
            </a:r>
          </a:p>
          <a:p>
            <a:endParaRPr lang="nb-NO" dirty="0" smtClean="0"/>
          </a:p>
          <a:p>
            <a:r>
              <a:rPr lang="nb-NO" dirty="0" smtClean="0"/>
              <a:t>Utgifter knyttet til fellesforvaltningen er tvangsgrunnlag for utlegg.</a:t>
            </a:r>
          </a:p>
          <a:p>
            <a:endParaRPr lang="nb-NO" dirty="0" smtClean="0"/>
          </a:p>
          <a:p>
            <a:r>
              <a:rPr lang="nb-NO" dirty="0" smtClean="0"/>
              <a:t>For gjennomføring av felles organisering kan bruksordning kreves etter jordskiftelova. Departementet​2 kan kreve bruksordning etter jordskiftelova § 3-8 når ingen av partene vil kreve det eller resultatet av minnelig ordning ikke er hensiktsmessig.</a:t>
            </a:r>
          </a:p>
          <a:p>
            <a:endParaRPr lang="nb-NO" dirty="0" smtClean="0"/>
          </a:p>
          <a:p>
            <a:r>
              <a:rPr lang="nb-NO" dirty="0" smtClean="0"/>
              <a:t>0	Endret ved lover 14 </a:t>
            </a:r>
            <a:r>
              <a:rPr lang="nb-NO" dirty="0" err="1" smtClean="0"/>
              <a:t>des</a:t>
            </a:r>
            <a:r>
              <a:rPr lang="nb-NO" dirty="0" smtClean="0"/>
              <a:t> 2012 nr. 94 (</a:t>
            </a:r>
            <a:r>
              <a:rPr lang="nb-NO" dirty="0" err="1" smtClean="0"/>
              <a:t>ikr</a:t>
            </a:r>
            <a:r>
              <a:rPr lang="nb-NO" dirty="0" smtClean="0"/>
              <a:t>. 1 jan 2013 </a:t>
            </a:r>
            <a:r>
              <a:rPr lang="nb-NO" dirty="0" err="1" smtClean="0"/>
              <a:t>iflg</a:t>
            </a:r>
            <a:r>
              <a:rPr lang="nb-NO" dirty="0" smtClean="0"/>
              <a:t>. res. 14 </a:t>
            </a:r>
            <a:r>
              <a:rPr lang="nb-NO" dirty="0" err="1" smtClean="0"/>
              <a:t>des</a:t>
            </a:r>
            <a:r>
              <a:rPr lang="nb-NO" dirty="0" smtClean="0"/>
              <a:t> 2012 nr. 1204), 21 juni 2013 nr. 100 (</a:t>
            </a:r>
            <a:r>
              <a:rPr lang="nb-NO" dirty="0" err="1" smtClean="0"/>
              <a:t>ikr</a:t>
            </a:r>
            <a:r>
              <a:rPr lang="nb-NO" dirty="0" smtClean="0"/>
              <a:t>. 1 jan 2016 </a:t>
            </a:r>
            <a:r>
              <a:rPr lang="nb-NO" dirty="0" err="1" smtClean="0"/>
              <a:t>iflg</a:t>
            </a:r>
            <a:r>
              <a:rPr lang="nb-NO" dirty="0" smtClean="0"/>
              <a:t>. res. 21 juni 2013 nr. 736), 19 juni 2020 nr. 84 (</a:t>
            </a:r>
            <a:r>
              <a:rPr lang="nb-NO" dirty="0" err="1" smtClean="0"/>
              <a:t>ikr</a:t>
            </a:r>
            <a:r>
              <a:rPr lang="nb-NO" dirty="0" smtClean="0"/>
              <a:t>. 1 juli 2020 </a:t>
            </a:r>
            <a:r>
              <a:rPr lang="nb-NO" dirty="0" err="1" smtClean="0"/>
              <a:t>iflg</a:t>
            </a:r>
            <a:r>
              <a:rPr lang="nb-NO" dirty="0" smtClean="0"/>
              <a:t>. res. 19 juni 2020 nr. 1251).</a:t>
            </a:r>
          </a:p>
          <a:p>
            <a:r>
              <a:rPr lang="nb-NO" dirty="0" smtClean="0"/>
              <a:t>1	Miljødirektoratet </a:t>
            </a:r>
            <a:r>
              <a:rPr lang="nb-NO" dirty="0" err="1" smtClean="0"/>
              <a:t>iflg</a:t>
            </a:r>
            <a:r>
              <a:rPr lang="nb-NO" dirty="0" smtClean="0"/>
              <a:t>. res. 27 nov 1992 nr. 864.</a:t>
            </a:r>
          </a:p>
          <a:p>
            <a:r>
              <a:rPr lang="nb-NO" dirty="0" smtClean="0"/>
              <a:t>2	Fylkesmannen </a:t>
            </a:r>
            <a:r>
              <a:rPr lang="nb-NO" dirty="0" err="1" smtClean="0"/>
              <a:t>iflg</a:t>
            </a:r>
            <a:r>
              <a:rPr lang="nb-NO" dirty="0" smtClean="0"/>
              <a:t>. res. 27 nov 1992 nr. 864.</a:t>
            </a:r>
            <a:endParaRPr lang="nb-NO" dirty="0"/>
          </a:p>
        </p:txBody>
      </p:sp>
    </p:spTree>
    <p:extLst>
      <p:ext uri="{BB962C8B-B14F-4D97-AF65-F5344CB8AC3E}">
        <p14:creationId xmlns:p14="http://schemas.microsoft.com/office/powerpoint/2010/main" val="277677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74059" y="900954"/>
            <a:ext cx="8928847" cy="4524315"/>
          </a:xfrm>
          <a:prstGeom prst="rect">
            <a:avLst/>
          </a:prstGeom>
        </p:spPr>
        <p:txBody>
          <a:bodyPr wrap="square">
            <a:spAutoFit/>
          </a:bodyPr>
          <a:lstStyle/>
          <a:p>
            <a:r>
              <a:rPr lang="nb-NO" sz="3200" dirty="0" smtClean="0"/>
              <a:t>Fellesforvaltningen skal omfatte:</a:t>
            </a:r>
          </a:p>
          <a:p>
            <a:r>
              <a:rPr lang="nb-NO" sz="3200" dirty="0"/>
              <a:t>R</a:t>
            </a:r>
            <a:r>
              <a:rPr lang="nb-NO" sz="3200" dirty="0" smtClean="0"/>
              <a:t>egulering av fisket (fisketider, kvoter, redskap…..)</a:t>
            </a:r>
          </a:p>
          <a:p>
            <a:r>
              <a:rPr lang="nb-NO" sz="3200" dirty="0" smtClean="0"/>
              <a:t>Fiskeoppsyn (informere, sjekke fiskekort /fiskeavgift) </a:t>
            </a:r>
          </a:p>
          <a:p>
            <a:r>
              <a:rPr lang="nb-NO" sz="3200" dirty="0" smtClean="0"/>
              <a:t>Informasjon (plakater, veiledninger, kart) </a:t>
            </a:r>
          </a:p>
          <a:p>
            <a:r>
              <a:rPr lang="nb-NO" sz="3200" dirty="0"/>
              <a:t>S</a:t>
            </a:r>
            <a:r>
              <a:rPr lang="nb-NO" sz="3200" dirty="0" smtClean="0"/>
              <a:t>mitteforebyggende tiltak (desinfisering mot </a:t>
            </a:r>
            <a:r>
              <a:rPr lang="nb-NO" sz="3200" dirty="0" err="1" smtClean="0"/>
              <a:t>g.s</a:t>
            </a:r>
            <a:r>
              <a:rPr lang="nb-NO" sz="3200" dirty="0" smtClean="0"/>
              <a:t>)</a:t>
            </a:r>
          </a:p>
          <a:p>
            <a:r>
              <a:rPr lang="nb-NO" sz="3200" dirty="0" smtClean="0"/>
              <a:t>Fangststatistikk (antall, kjønn, størrelse, </a:t>
            </a:r>
            <a:r>
              <a:rPr lang="nb-NO" sz="3200" dirty="0" err="1" smtClean="0"/>
              <a:t>redakap</a:t>
            </a:r>
            <a:r>
              <a:rPr lang="nb-NO" sz="3200" dirty="0" smtClean="0"/>
              <a:t>) Rapportering (til Statsforvalter og offentlig statistikk)</a:t>
            </a:r>
          </a:p>
          <a:p>
            <a:r>
              <a:rPr lang="nb-NO" sz="3200" dirty="0"/>
              <a:t>K</a:t>
            </a:r>
            <a:r>
              <a:rPr lang="nb-NO" sz="3200" dirty="0" smtClean="0"/>
              <a:t>ultiveringstiltak (forbedringer, boniteringer)</a:t>
            </a:r>
            <a:endParaRPr lang="nb-NO" sz="3200" dirty="0"/>
          </a:p>
          <a:p>
            <a:r>
              <a:rPr lang="nb-NO" sz="3200" dirty="0" smtClean="0"/>
              <a:t>Bestandsovervåking (hvordan utvikler stammen seg)</a:t>
            </a:r>
            <a:endParaRPr lang="nb-NO" sz="3200" dirty="0"/>
          </a:p>
        </p:txBody>
      </p:sp>
    </p:spTree>
    <p:extLst>
      <p:ext uri="{BB962C8B-B14F-4D97-AF65-F5344CB8AC3E}">
        <p14:creationId xmlns:p14="http://schemas.microsoft.com/office/powerpoint/2010/main" val="347986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24435" y="-356651"/>
            <a:ext cx="11040036" cy="6463308"/>
          </a:xfrm>
          <a:prstGeom prst="rect">
            <a:avLst/>
          </a:prstGeom>
        </p:spPr>
        <p:txBody>
          <a:bodyPr wrap="square">
            <a:spAutoFit/>
          </a:bodyPr>
          <a:lstStyle/>
          <a:p>
            <a:endParaRPr lang="nb-NO" dirty="0" smtClean="0"/>
          </a:p>
          <a:p>
            <a:endParaRPr lang="nb-NO" dirty="0"/>
          </a:p>
          <a:p>
            <a:r>
              <a:rPr lang="nb-NO" sz="2000" dirty="0" smtClean="0"/>
              <a:t>§ 25 a. Driftsplanlegging</a:t>
            </a:r>
          </a:p>
          <a:p>
            <a:r>
              <a:rPr lang="nb-NO" sz="2000" dirty="0" smtClean="0"/>
              <a:t>I vassdrag hvor fiskeretthaverne plikter å gå sammen om felles forvaltning av fiskeressursene, skal det utarbeides driftsplan. Departementet kan gi dispensasjon fra kravet om driftsplan når spesielle årsaker tilsier det.</a:t>
            </a:r>
          </a:p>
          <a:p>
            <a:endParaRPr lang="nb-NO" sz="2000" dirty="0" smtClean="0"/>
          </a:p>
          <a:p>
            <a:r>
              <a:rPr lang="nb-NO" sz="2000" dirty="0" smtClean="0"/>
              <a:t>Departementet kan gi regler om at felles forvaltning også skal omfatte fjordsystemer utenfor vassdraget.</a:t>
            </a:r>
          </a:p>
          <a:p>
            <a:endParaRPr lang="nb-NO" sz="2000" dirty="0" smtClean="0"/>
          </a:p>
          <a:p>
            <a:r>
              <a:rPr lang="nb-NO" sz="2000" dirty="0" smtClean="0"/>
              <a:t>Driftsplan skal inneholde oversikt over fiskeressursene i det aktuelle området, oversikt over regulerings-, overvåkings-, oppsyns- og informasjonstiltak, samt oversikt over den enkelte fiskerettshavers andel i fisket dersom dette er avklart. Videre skal planen beskrive hvordan fiskeinteressene er organisert, og de økonomiske forholdene knyttet til organisering og tiltak. Planen kan også omfatte bortleie av fiskerett.</a:t>
            </a:r>
          </a:p>
          <a:p>
            <a:endParaRPr lang="nb-NO" sz="2000" dirty="0" smtClean="0"/>
          </a:p>
          <a:p>
            <a:r>
              <a:rPr lang="nb-NO" sz="2000" dirty="0" smtClean="0"/>
              <a:t>Bestemmelsene om flertallsvedtak i § 25 fjerde ledd gjelder tilsvarende. Om nødvendig kan departementet utarbeide driftsplan på eget initiativ.</a:t>
            </a:r>
          </a:p>
          <a:p>
            <a:endParaRPr lang="nb-NO" sz="2000" dirty="0" smtClean="0"/>
          </a:p>
          <a:p>
            <a:r>
              <a:rPr lang="nb-NO" sz="2000" u="sng" dirty="0" smtClean="0"/>
              <a:t>Fordeling av utgifter og inntekter av tiltak i medhold av bestemmelsene ovenfor skal skje etter fiskerettshavernes andel i fisket. Departementet kan gi nærmere regler om fordelingen. Utgifter i forbindelse med driftsplanlegging og tiltak besluttet ved flertallsvedtak er tvangsgrunnlag for utlegg.</a:t>
            </a:r>
          </a:p>
          <a:p>
            <a:endParaRPr lang="nb-NO" dirty="0"/>
          </a:p>
        </p:txBody>
      </p:sp>
    </p:spTree>
    <p:extLst>
      <p:ext uri="{BB962C8B-B14F-4D97-AF65-F5344CB8AC3E}">
        <p14:creationId xmlns:p14="http://schemas.microsoft.com/office/powerpoint/2010/main" val="414310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stor er bestandene, gytebestandsmål?</a:t>
            </a:r>
            <a:endParaRPr lang="nb-NO" dirty="0"/>
          </a:p>
        </p:txBody>
      </p:sp>
      <p:sp>
        <p:nvSpPr>
          <p:cNvPr id="3" name="Plassholder for innhold 2"/>
          <p:cNvSpPr>
            <a:spLocks noGrp="1"/>
          </p:cNvSpPr>
          <p:nvPr>
            <p:ph idx="1"/>
          </p:nvPr>
        </p:nvSpPr>
        <p:spPr/>
        <p:txBody>
          <a:bodyPr/>
          <a:lstStyle/>
          <a:p>
            <a:r>
              <a:rPr lang="nb-NO" dirty="0" smtClean="0"/>
              <a:t>Hvordan er boniteten?</a:t>
            </a:r>
          </a:p>
          <a:p>
            <a:r>
              <a:rPr lang="nb-NO" dirty="0" smtClean="0"/>
              <a:t>Hvor stort er elvearealet (lengde x bredde)?</a:t>
            </a:r>
          </a:p>
          <a:p>
            <a:r>
              <a:rPr lang="nb-NO" dirty="0" smtClean="0"/>
              <a:t>Hvor mye fisk er det plass til; gyte, oppvekst yngel, </a:t>
            </a:r>
          </a:p>
          <a:p>
            <a:pPr marL="0" indent="0">
              <a:buNone/>
            </a:pPr>
            <a:r>
              <a:rPr lang="nb-NO" dirty="0"/>
              <a:t>	</a:t>
            </a:r>
            <a:r>
              <a:rPr lang="nb-NO" dirty="0" smtClean="0"/>
              <a:t>gytebestandsmål (minimum kg </a:t>
            </a:r>
            <a:r>
              <a:rPr lang="nb-NO" dirty="0" err="1" smtClean="0"/>
              <a:t>hofisk</a:t>
            </a:r>
            <a:r>
              <a:rPr lang="nb-NO" dirty="0" smtClean="0"/>
              <a:t> til gyting)</a:t>
            </a:r>
          </a:p>
          <a:p>
            <a:pPr marL="0" indent="0">
              <a:buNone/>
            </a:pPr>
            <a:r>
              <a:rPr lang="nb-NO" dirty="0" smtClean="0"/>
              <a:t>Hvor mye tror vi det er?</a:t>
            </a:r>
          </a:p>
          <a:p>
            <a:pPr marL="0" indent="0">
              <a:buNone/>
            </a:pPr>
            <a:r>
              <a:rPr lang="nb-NO" dirty="0" smtClean="0"/>
              <a:t>Telling – ulike metoder (gytegroper, </a:t>
            </a:r>
            <a:r>
              <a:rPr lang="nb-NO" dirty="0" err="1" smtClean="0"/>
              <a:t>elfiske</a:t>
            </a:r>
            <a:r>
              <a:rPr lang="nb-NO" dirty="0" smtClean="0"/>
              <a:t>, dykking)</a:t>
            </a:r>
          </a:p>
          <a:p>
            <a:pPr marL="0" indent="0">
              <a:buNone/>
            </a:pPr>
            <a:endParaRPr lang="nb-NO" dirty="0"/>
          </a:p>
          <a:p>
            <a:pPr marL="0" indent="0">
              <a:buNone/>
            </a:pPr>
            <a:r>
              <a:rPr lang="nb-NO" dirty="0" smtClean="0"/>
              <a:t>Hva tårer elva av uttak – hvor stort er det høstbare overskuddet?</a:t>
            </a:r>
            <a:endParaRPr lang="nb-NO" dirty="0"/>
          </a:p>
        </p:txBody>
      </p:sp>
    </p:spTree>
    <p:extLst>
      <p:ext uri="{BB962C8B-B14F-4D97-AF65-F5344CB8AC3E}">
        <p14:creationId xmlns:p14="http://schemas.microsoft.com/office/powerpoint/2010/main" val="189682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64024" y="255494"/>
            <a:ext cx="9654988" cy="6001643"/>
          </a:xfrm>
          <a:prstGeom prst="rect">
            <a:avLst/>
          </a:prstGeom>
        </p:spPr>
        <p:txBody>
          <a:bodyPr wrap="square">
            <a:spAutoFit/>
          </a:bodyPr>
          <a:lstStyle/>
          <a:p>
            <a:r>
              <a:rPr lang="nb-NO" sz="2400" b="0" i="0" dirty="0" smtClean="0">
                <a:solidFill>
                  <a:srgbClr val="212529"/>
                </a:solidFill>
                <a:effectLst/>
                <a:latin typeface="Pt-Serif-Bold"/>
              </a:rPr>
              <a:t>Hovedprinsippet</a:t>
            </a:r>
          </a:p>
          <a:p>
            <a:r>
              <a:rPr lang="nb-NO" sz="2400" b="0" i="0" dirty="0" smtClean="0">
                <a:solidFill>
                  <a:srgbClr val="212529"/>
                </a:solidFill>
                <a:effectLst/>
                <a:latin typeface="CrimsonText-Roman"/>
              </a:rPr>
              <a:t>Alle rettighetshavere i den delen av vassdraget som er lakseførende, må være medlem i </a:t>
            </a:r>
            <a:r>
              <a:rPr lang="nb-NO" sz="2400" b="1" i="0" dirty="0" smtClean="0">
                <a:solidFill>
                  <a:srgbClr val="212529"/>
                </a:solidFill>
                <a:effectLst/>
                <a:latin typeface="Pt-Serif-Bold"/>
              </a:rPr>
              <a:t>et </a:t>
            </a:r>
            <a:r>
              <a:rPr lang="nb-NO" sz="2400" b="1" i="0" dirty="0" err="1" smtClean="0">
                <a:solidFill>
                  <a:srgbClr val="212529"/>
                </a:solidFill>
                <a:effectLst/>
                <a:latin typeface="Pt-Serif-Bold"/>
              </a:rPr>
              <a:t>forvaltningslag</a:t>
            </a:r>
            <a:r>
              <a:rPr lang="nb-NO" sz="2400" b="0" i="0" dirty="0" smtClean="0">
                <a:solidFill>
                  <a:srgbClr val="212529"/>
                </a:solidFill>
                <a:effectLst/>
                <a:latin typeface="CrimsonText-Roman"/>
              </a:rPr>
              <a:t>. (Gjelder også forvaltning av sjøørret og sjørøye). Det er ikke et spørsmål om frivillighet, og følgelig heller ikke aktuelt å kunne melde seg ut. Utmelding skjer ved overdragelse av fiskerettighetene til andre ved salg eller arv. </a:t>
            </a:r>
          </a:p>
          <a:p>
            <a:endParaRPr lang="nb-NO" sz="2400" dirty="0">
              <a:solidFill>
                <a:srgbClr val="212529"/>
              </a:solidFill>
              <a:latin typeface="CrimsonText-Roman"/>
            </a:endParaRPr>
          </a:p>
          <a:p>
            <a:r>
              <a:rPr lang="nb-NO" sz="2400" b="0" i="0" dirty="0" smtClean="0">
                <a:solidFill>
                  <a:srgbClr val="212529"/>
                </a:solidFill>
                <a:effectLst/>
                <a:latin typeface="CrimsonText-Roman"/>
              </a:rPr>
              <a:t>Videre har forvaltningslaget en sentral rolle i miljøforvaltningens gjennomføring av lakseforvaltningen i Norge, forankret i lakse- og innlandsfiskloven.</a:t>
            </a:r>
          </a:p>
          <a:p>
            <a:r>
              <a:rPr lang="nb-NO" sz="2400" b="0" i="0" dirty="0" smtClean="0">
                <a:solidFill>
                  <a:srgbClr val="212529"/>
                </a:solidFill>
                <a:effectLst/>
                <a:latin typeface="CrimsonText-Roman"/>
              </a:rPr>
              <a:t>Forvaltningslagets hovedfunksjon er å forvalte den biologiske ressursen (</a:t>
            </a:r>
            <a:r>
              <a:rPr lang="nb-NO" sz="2400" b="0" i="0" dirty="0" smtClean="0">
                <a:solidFill>
                  <a:srgbClr val="212529"/>
                </a:solidFill>
                <a:effectLst/>
                <a:latin typeface="CrimsonText-Roman"/>
              </a:rPr>
              <a:t>laksen/sjøørret/</a:t>
            </a:r>
            <a:r>
              <a:rPr lang="nb-NO" sz="2400" b="0" i="0" dirty="0" err="1" smtClean="0">
                <a:solidFill>
                  <a:srgbClr val="212529"/>
                </a:solidFill>
                <a:effectLst/>
                <a:latin typeface="CrimsonText-Roman"/>
              </a:rPr>
              <a:t>sjørøue</a:t>
            </a:r>
            <a:r>
              <a:rPr lang="nb-NO" sz="2400" b="0" i="0" dirty="0" smtClean="0">
                <a:solidFill>
                  <a:srgbClr val="212529"/>
                </a:solidFill>
                <a:effectLst/>
                <a:latin typeface="CrimsonText-Roman"/>
              </a:rPr>
              <a:t>) </a:t>
            </a:r>
            <a:r>
              <a:rPr lang="nb-NO" sz="2400" b="0" i="0" dirty="0" smtClean="0">
                <a:solidFill>
                  <a:srgbClr val="212529"/>
                </a:solidFill>
                <a:effectLst/>
                <a:latin typeface="CrimsonText-Roman"/>
              </a:rPr>
              <a:t>helhetlig for vassdraget og alle rettighetshaverne. </a:t>
            </a:r>
            <a:r>
              <a:rPr lang="nb-NO" sz="2400" b="0" i="0" dirty="0" err="1" smtClean="0">
                <a:solidFill>
                  <a:srgbClr val="212529"/>
                </a:solidFill>
                <a:effectLst/>
                <a:latin typeface="CrimsonText-Roman"/>
              </a:rPr>
              <a:t>Forskriften</a:t>
            </a:r>
            <a:r>
              <a:rPr lang="nb-NO" sz="2400" b="0" i="0" dirty="0" smtClean="0">
                <a:solidFill>
                  <a:srgbClr val="212529"/>
                </a:solidFill>
                <a:effectLst/>
                <a:latin typeface="CrimsonText-Roman"/>
              </a:rPr>
              <a:t> har ikke krav om felles økonomisk utnyttelse av laksefisket/rettighetene, men det er åpning for det dersom alle eller noen av rettighetshaverne ønsker felles fiskekortsalg.</a:t>
            </a:r>
            <a:endParaRPr lang="nb-NO" sz="2400" b="0" i="0" dirty="0">
              <a:solidFill>
                <a:srgbClr val="212529"/>
              </a:solidFill>
              <a:effectLst/>
              <a:latin typeface="CrimsonText-Roman"/>
            </a:endParaRPr>
          </a:p>
        </p:txBody>
      </p:sp>
    </p:spTree>
    <p:extLst>
      <p:ext uri="{BB962C8B-B14F-4D97-AF65-F5344CB8AC3E}">
        <p14:creationId xmlns:p14="http://schemas.microsoft.com/office/powerpoint/2010/main" val="325566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Målselvvassdraget</a:t>
            </a:r>
            <a:endParaRPr lang="nb-NO" dirty="0"/>
          </a:p>
        </p:txBody>
      </p:sp>
      <p:pic>
        <p:nvPicPr>
          <p:cNvPr id="5" name="Plassholder for innhold 4"/>
          <p:cNvPicPr>
            <a:picLocks noGrp="1" noChangeAspect="1"/>
          </p:cNvPicPr>
          <p:nvPr>
            <p:ph idx="1"/>
          </p:nvPr>
        </p:nvPicPr>
        <p:blipFill>
          <a:blip r:embed="rId2"/>
          <a:stretch>
            <a:fillRect/>
          </a:stretch>
        </p:blipFill>
        <p:spPr>
          <a:xfrm>
            <a:off x="4482904" y="1557147"/>
            <a:ext cx="6872484" cy="4157853"/>
          </a:xfrm>
          <a:prstGeom prst="rect">
            <a:avLst/>
          </a:prstGeom>
        </p:spPr>
      </p:pic>
      <p:sp>
        <p:nvSpPr>
          <p:cNvPr id="4" name="Plassholder for tekst 3"/>
          <p:cNvSpPr>
            <a:spLocks noGrp="1"/>
          </p:cNvSpPr>
          <p:nvPr>
            <p:ph type="body" sz="half" idx="2"/>
          </p:nvPr>
        </p:nvSpPr>
        <p:spPr/>
        <p:txBody>
          <a:bodyPr>
            <a:normAutofit lnSpcReduction="10000"/>
          </a:bodyPr>
          <a:lstStyle/>
          <a:p>
            <a:r>
              <a:rPr lang="nb-NO" dirty="0" smtClean="0"/>
              <a:t>Felles forvaltning siden 1989</a:t>
            </a:r>
          </a:p>
          <a:p>
            <a:r>
              <a:rPr lang="nb-NO" dirty="0" smtClean="0"/>
              <a:t>Samarbeidsutvalget for Målselvvassdraget (SUM)</a:t>
            </a:r>
          </a:p>
          <a:p>
            <a:r>
              <a:rPr lang="nb-NO" dirty="0" smtClean="0"/>
              <a:t>Paraplyorganisasjon med vedtekter</a:t>
            </a:r>
          </a:p>
          <a:p>
            <a:r>
              <a:rPr lang="nb-NO" dirty="0" smtClean="0"/>
              <a:t>5 elveeierlag egne vedtekter</a:t>
            </a:r>
          </a:p>
          <a:p>
            <a:r>
              <a:rPr lang="nb-NO" dirty="0" smtClean="0"/>
              <a:t>Over 400 rettighetshavere</a:t>
            </a:r>
          </a:p>
          <a:p>
            <a:endParaRPr lang="nb-NO" dirty="0" smtClean="0"/>
          </a:p>
          <a:p>
            <a:r>
              <a:rPr lang="nb-NO" dirty="0" smtClean="0"/>
              <a:t>Lakseførende strekning mer enn 13 mil</a:t>
            </a:r>
          </a:p>
          <a:p>
            <a:r>
              <a:rPr lang="nb-NO" dirty="0" smtClean="0"/>
              <a:t>Målselvfossen ca. 4 mil fra sjø</a:t>
            </a:r>
          </a:p>
          <a:p>
            <a:r>
              <a:rPr lang="nb-NO" dirty="0" smtClean="0"/>
              <a:t>Fisketrapp i Målselvfossen</a:t>
            </a:r>
          </a:p>
          <a:p>
            <a:r>
              <a:rPr lang="nb-NO" dirty="0" smtClean="0"/>
              <a:t>Største vassdraget i Troms</a:t>
            </a:r>
          </a:p>
          <a:p>
            <a:r>
              <a:rPr lang="nb-NO" dirty="0" smtClean="0"/>
              <a:t>Nasjonalt laksevassdrag</a:t>
            </a:r>
            <a:endParaRPr lang="nb-NO" dirty="0"/>
          </a:p>
        </p:txBody>
      </p:sp>
    </p:spTree>
    <p:extLst>
      <p:ext uri="{BB962C8B-B14F-4D97-AF65-F5344CB8AC3E}">
        <p14:creationId xmlns:p14="http://schemas.microsoft.com/office/powerpoint/2010/main" val="330392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0" y="894206"/>
            <a:ext cx="12192000" cy="5069587"/>
          </a:xfrm>
          <a:prstGeom prst="rect">
            <a:avLst/>
          </a:prstGeom>
        </p:spPr>
      </p:pic>
    </p:spTree>
    <p:extLst>
      <p:ext uri="{BB962C8B-B14F-4D97-AF65-F5344CB8AC3E}">
        <p14:creationId xmlns:p14="http://schemas.microsoft.com/office/powerpoint/2010/main" val="236206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Forskrift om pliktig organisering</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 2.Virkeområde</a:t>
            </a:r>
          </a:p>
          <a:p>
            <a:r>
              <a:rPr lang="nb-NO" dirty="0" smtClean="0"/>
              <a:t>Bestemmelsene i </a:t>
            </a:r>
            <a:r>
              <a:rPr lang="nb-NO" dirty="0" err="1" smtClean="0"/>
              <a:t>forskriften</a:t>
            </a:r>
            <a:r>
              <a:rPr lang="nb-NO" dirty="0" smtClean="0"/>
              <a:t> skal legges til grunn ved etablering av pliktig organisering og drift av vassdrag med </a:t>
            </a:r>
            <a:r>
              <a:rPr lang="nb-NO" dirty="0" err="1" smtClean="0"/>
              <a:t>anadrome</a:t>
            </a:r>
            <a:r>
              <a:rPr lang="nb-NO" dirty="0" smtClean="0"/>
              <a:t> laksefisk.</a:t>
            </a:r>
          </a:p>
          <a:p>
            <a:endParaRPr lang="nb-NO" dirty="0" smtClean="0"/>
          </a:p>
          <a:p>
            <a:r>
              <a:rPr lang="nb-NO" dirty="0" err="1" smtClean="0"/>
              <a:t>Forskriften</a:t>
            </a:r>
            <a:r>
              <a:rPr lang="nb-NO" dirty="0" smtClean="0"/>
              <a:t> gjelder for vassdrag med </a:t>
            </a:r>
            <a:r>
              <a:rPr lang="nb-NO" dirty="0" err="1" smtClean="0"/>
              <a:t>anadrome</a:t>
            </a:r>
            <a:r>
              <a:rPr lang="nb-NO" dirty="0" smtClean="0"/>
              <a:t> laksefisk som har et fastsatt </a:t>
            </a:r>
            <a:r>
              <a:rPr lang="nb-NO" b="1" dirty="0" smtClean="0"/>
              <a:t>gytebestandsmål</a:t>
            </a:r>
            <a:r>
              <a:rPr lang="nb-NO" dirty="0" smtClean="0"/>
              <a:t> på mer enn </a:t>
            </a:r>
            <a:r>
              <a:rPr lang="nb-NO" b="1" dirty="0" smtClean="0"/>
              <a:t>100 kg </a:t>
            </a:r>
            <a:r>
              <a:rPr lang="nb-NO" b="1" dirty="0" err="1" smtClean="0"/>
              <a:t>hunnfisk</a:t>
            </a:r>
            <a:r>
              <a:rPr lang="nb-NO" b="1" dirty="0" smtClean="0"/>
              <a:t>. </a:t>
            </a:r>
            <a:r>
              <a:rPr lang="nb-NO" dirty="0" smtClean="0"/>
              <a:t>Direktoratet for naturforvaltning kan i spesielle tilfeller gi dispensasjon fra kravet om pliktig organisering i små vassdrag selv om gytebestandsmålet er på mer enn 100 kilo </a:t>
            </a:r>
            <a:r>
              <a:rPr lang="nb-NO" dirty="0" err="1" smtClean="0"/>
              <a:t>hunnfisk</a:t>
            </a:r>
            <a:r>
              <a:rPr lang="nb-NO" dirty="0" smtClean="0"/>
              <a:t>. Gytebestandsmål for det enkelte vassdrag fastsettes av Direktoratet for naturforvaltning.</a:t>
            </a:r>
          </a:p>
          <a:p>
            <a:endParaRPr lang="nb-NO" dirty="0" smtClean="0"/>
          </a:p>
          <a:p>
            <a:r>
              <a:rPr lang="nb-NO" dirty="0" err="1" smtClean="0"/>
              <a:t>Forskriften</a:t>
            </a:r>
            <a:r>
              <a:rPr lang="nb-NO" dirty="0" smtClean="0"/>
              <a:t> gjelder ikke for Tanavassdraget og Neidenvassdraget, jf. finnmarksloven § 28.</a:t>
            </a:r>
            <a:endParaRPr lang="nb-NO" dirty="0"/>
          </a:p>
        </p:txBody>
      </p:sp>
    </p:spTree>
    <p:extLst>
      <p:ext uri="{BB962C8B-B14F-4D97-AF65-F5344CB8AC3E}">
        <p14:creationId xmlns:p14="http://schemas.microsoft.com/office/powerpoint/2010/main" val="33762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5835" y="-218152"/>
            <a:ext cx="11349318" cy="5940088"/>
          </a:xfrm>
          <a:prstGeom prst="rect">
            <a:avLst/>
          </a:prstGeom>
        </p:spPr>
        <p:txBody>
          <a:bodyPr wrap="square">
            <a:spAutoFit/>
          </a:bodyPr>
          <a:lstStyle/>
          <a:p>
            <a:endParaRPr lang="nb-NO" sz="2000" dirty="0" smtClean="0"/>
          </a:p>
          <a:p>
            <a:endParaRPr lang="nb-NO" sz="2000" dirty="0"/>
          </a:p>
          <a:p>
            <a:r>
              <a:rPr lang="nb-NO" sz="2000" dirty="0" smtClean="0"/>
              <a:t>§ 4.Forberedende møte</a:t>
            </a:r>
          </a:p>
          <a:p>
            <a:r>
              <a:rPr lang="nb-NO" sz="2000" dirty="0" smtClean="0"/>
              <a:t>Formålet med det forberedende møtet er å velge et </a:t>
            </a:r>
            <a:r>
              <a:rPr lang="nb-NO" sz="2000" dirty="0" err="1" smtClean="0"/>
              <a:t>interimstyre</a:t>
            </a:r>
            <a:r>
              <a:rPr lang="nb-NO" sz="2000" dirty="0" smtClean="0"/>
              <a:t>.</a:t>
            </a:r>
          </a:p>
          <a:p>
            <a:endParaRPr lang="nb-NO" sz="2000" dirty="0" smtClean="0"/>
          </a:p>
          <a:p>
            <a:r>
              <a:rPr lang="nb-NO" sz="2000" dirty="0" smtClean="0"/>
              <a:t>Det skal velges en </a:t>
            </a:r>
            <a:r>
              <a:rPr lang="nb-NO" sz="2000" b="1" dirty="0" smtClean="0"/>
              <a:t>møteleder, </a:t>
            </a:r>
            <a:r>
              <a:rPr lang="nb-NO" sz="2000" dirty="0" smtClean="0"/>
              <a:t>som skal sørge for at det føres </a:t>
            </a:r>
            <a:r>
              <a:rPr lang="nb-NO" sz="2000" b="1" dirty="0" smtClean="0"/>
              <a:t>møteprotokoll. Det skal registreres hvem som møter, og protokollen skal inneholde opplysning om gårds- og bruksnummer.</a:t>
            </a:r>
          </a:p>
          <a:p>
            <a:endParaRPr lang="nb-NO" sz="2000" dirty="0" smtClean="0"/>
          </a:p>
          <a:p>
            <a:r>
              <a:rPr lang="nb-NO" sz="2000" dirty="0" smtClean="0"/>
              <a:t>Dersom en fiskerettshaver ikke møter selv, kan denne la seg representere av en annen fiskerettshaver ved framlegging av skriftlig fullmakt. Ingen kan møte med mer enn to fullmakter. Ektefelle eller samboer kan møte og stemme uten særskilt fullmakt. Er et selskap fiskerettshaver kan daglig leder/forretningsfører med prokura, eller styremedlem som tegner selskapet, møte og stemme.</a:t>
            </a:r>
          </a:p>
          <a:p>
            <a:endParaRPr lang="nb-NO" sz="2000" dirty="0" smtClean="0"/>
          </a:p>
          <a:p>
            <a:r>
              <a:rPr lang="nb-NO" sz="2000" u="sng" dirty="0" smtClean="0"/>
              <a:t>Møteleder avgjør om noen av de møtende ikke har stemmerett som fiskerettshaver eller som lovlig representant for denne. Avgjørelsen skal protokollføres</a:t>
            </a:r>
            <a:r>
              <a:rPr lang="nb-NO" sz="2000" dirty="0" smtClean="0"/>
              <a:t>. Den som på denne måten ikke får adgang til å delta i avstemningen skal gis anledning til å gi uttrykk for sitt standpunkt og få dette ført inn i protokollen.</a:t>
            </a:r>
          </a:p>
          <a:p>
            <a:endParaRPr lang="nb-NO" sz="2000" dirty="0" smtClean="0"/>
          </a:p>
          <a:p>
            <a:r>
              <a:rPr lang="nb-NO" sz="2000" dirty="0" smtClean="0"/>
              <a:t>Ved valg til </a:t>
            </a:r>
            <a:r>
              <a:rPr lang="nb-NO" sz="2000" dirty="0" err="1" smtClean="0"/>
              <a:t>interimstyre</a:t>
            </a:r>
            <a:r>
              <a:rPr lang="nb-NO" sz="2000" dirty="0" smtClean="0"/>
              <a:t> </a:t>
            </a:r>
            <a:r>
              <a:rPr lang="nb-NO" sz="2000" u="sng" dirty="0" smtClean="0"/>
              <a:t>har hver rettighetshaver en stemme</a:t>
            </a:r>
            <a:r>
              <a:rPr lang="nb-NO" sz="2000" dirty="0" smtClean="0"/>
              <a:t>. En fiskerettshaver som </a:t>
            </a:r>
            <a:r>
              <a:rPr lang="nb-NO" sz="2000" u="sng" dirty="0" smtClean="0"/>
              <a:t>disponerer 20 % eller mer </a:t>
            </a:r>
            <a:r>
              <a:rPr lang="nb-NO" sz="2000" dirty="0" smtClean="0"/>
              <a:t>av lakseførende strekning </a:t>
            </a:r>
            <a:r>
              <a:rPr lang="nb-NO" sz="2000" u="sng" dirty="0" smtClean="0"/>
              <a:t>har rett til å sitte i </a:t>
            </a:r>
            <a:r>
              <a:rPr lang="nb-NO" sz="2000" u="sng" dirty="0" err="1" smtClean="0"/>
              <a:t>interimstyret</a:t>
            </a:r>
            <a:r>
              <a:rPr lang="nb-NO" sz="2000" u="sng" dirty="0" smtClean="0"/>
              <a:t>.</a:t>
            </a:r>
            <a:endParaRPr lang="nb-NO" sz="2000" u="sng" dirty="0"/>
          </a:p>
        </p:txBody>
      </p:sp>
    </p:spTree>
    <p:extLst>
      <p:ext uri="{BB962C8B-B14F-4D97-AF65-F5344CB8AC3E}">
        <p14:creationId xmlns:p14="http://schemas.microsoft.com/office/powerpoint/2010/main" val="130750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546411" y="2413338"/>
            <a:ext cx="9157448" cy="2308324"/>
          </a:xfrm>
          <a:prstGeom prst="rect">
            <a:avLst/>
          </a:prstGeom>
        </p:spPr>
        <p:txBody>
          <a:bodyPr wrap="square">
            <a:spAutoFit/>
          </a:bodyPr>
          <a:lstStyle/>
          <a:p>
            <a:r>
              <a:rPr lang="nb-NO" sz="2400" dirty="0" smtClean="0"/>
              <a:t>§ 5.Interimstyrets arbeid</a:t>
            </a:r>
          </a:p>
          <a:p>
            <a:r>
              <a:rPr lang="nb-NO" sz="2400" dirty="0" err="1" smtClean="0"/>
              <a:t>Interimstyret</a:t>
            </a:r>
            <a:r>
              <a:rPr lang="nb-NO" sz="2400" dirty="0" smtClean="0"/>
              <a:t> utarbeider forslag til vedtekter, innstilling til styrerepresentanter og forslag til andelsfordeling, som sendes rettighetshaverne på høring med 6 ukers svarfrist. På bakgrunn av innkomne høringssvar fremmer </a:t>
            </a:r>
            <a:r>
              <a:rPr lang="nb-NO" sz="2400" dirty="0" err="1" smtClean="0"/>
              <a:t>interimstyret</a:t>
            </a:r>
            <a:r>
              <a:rPr lang="nb-NO" sz="2400" dirty="0" smtClean="0"/>
              <a:t> nytt forslag til vedtekter og innstilling til styrerepresentanter, og fastsetter andeler i fisket, jf. § 6.</a:t>
            </a:r>
            <a:endParaRPr lang="nb-NO" sz="2400" dirty="0"/>
          </a:p>
        </p:txBody>
      </p:sp>
    </p:spTree>
    <p:extLst>
      <p:ext uri="{BB962C8B-B14F-4D97-AF65-F5344CB8AC3E}">
        <p14:creationId xmlns:p14="http://schemas.microsoft.com/office/powerpoint/2010/main" val="417832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0306" y="-1049149"/>
            <a:ext cx="11349318" cy="7571303"/>
          </a:xfrm>
          <a:prstGeom prst="rect">
            <a:avLst/>
          </a:prstGeom>
        </p:spPr>
        <p:txBody>
          <a:bodyPr wrap="square">
            <a:spAutoFit/>
          </a:bodyPr>
          <a:lstStyle/>
          <a:p>
            <a:endParaRPr lang="nb-NO" dirty="0" smtClean="0"/>
          </a:p>
          <a:p>
            <a:endParaRPr lang="nb-NO" dirty="0"/>
          </a:p>
          <a:p>
            <a:endParaRPr lang="nb-NO" dirty="0" smtClean="0"/>
          </a:p>
          <a:p>
            <a:endParaRPr lang="nb-NO" dirty="0"/>
          </a:p>
          <a:p>
            <a:r>
              <a:rPr lang="nb-NO" dirty="0" smtClean="0"/>
              <a:t>§ 6.Fastsettelse av andeler i fisket</a:t>
            </a:r>
          </a:p>
          <a:p>
            <a:r>
              <a:rPr lang="nb-NO" dirty="0" smtClean="0"/>
              <a:t>Andelene skal fordeles slik at gjennomsnittlig kilo fangst de siste 5 årene vektlegges med 75 prosent, og lengden på strandlinjen vektlegges med 25 prosent.</a:t>
            </a:r>
          </a:p>
          <a:p>
            <a:endParaRPr lang="nb-NO" dirty="0" smtClean="0"/>
          </a:p>
          <a:p>
            <a:r>
              <a:rPr lang="nb-NO" dirty="0" smtClean="0"/>
              <a:t>Dersom fangst er registrert på større enheter enn enkelteiendommer, fordeles andelene for disse etter meter elvestrekning med mindre det innen seks uker etter forberedende møte skriftlig meldes fra til </a:t>
            </a:r>
            <a:r>
              <a:rPr lang="nb-NO" dirty="0" err="1" smtClean="0"/>
              <a:t>interimstyret</a:t>
            </a:r>
            <a:r>
              <a:rPr lang="nb-NO" dirty="0" smtClean="0"/>
              <a:t> at det kreves et annet grunnlag for fordeling av andeler.</a:t>
            </a:r>
          </a:p>
          <a:p>
            <a:endParaRPr lang="nb-NO" dirty="0" smtClean="0"/>
          </a:p>
          <a:p>
            <a:r>
              <a:rPr lang="nb-NO" dirty="0" smtClean="0"/>
              <a:t>Det kan legges en annen fordeling av andeler til grunn enn det som fremgår av denne bestemmelsen dersom samtlige rettighetshavere er enige om det.</a:t>
            </a:r>
          </a:p>
          <a:p>
            <a:endParaRPr lang="nb-NO" dirty="0" smtClean="0"/>
          </a:p>
          <a:p>
            <a:r>
              <a:rPr lang="nb-NO" dirty="0" smtClean="0"/>
              <a:t>En annen andelsfordeling kan videre legges til grunn i tilfeller som beskrevet i § 3, femte ledd.</a:t>
            </a:r>
          </a:p>
          <a:p>
            <a:endParaRPr lang="nb-NO" dirty="0" smtClean="0"/>
          </a:p>
          <a:p>
            <a:r>
              <a:rPr lang="nb-NO" dirty="0" smtClean="0"/>
              <a:t>Andelsfordelingen kan påklages til fellesforvaltningen innen tre måneder etter at møte som nevnt i § 7 er avholdt.</a:t>
            </a:r>
          </a:p>
          <a:p>
            <a:endParaRPr lang="nb-NO" dirty="0" smtClean="0"/>
          </a:p>
          <a:p>
            <a:r>
              <a:rPr lang="nb-NO" dirty="0" smtClean="0"/>
              <a:t>Andelsfordelingen skal tas opp til ny vurdering etter 10 år.</a:t>
            </a:r>
          </a:p>
          <a:p>
            <a:endParaRPr lang="nb-NO" dirty="0" smtClean="0"/>
          </a:p>
          <a:p>
            <a:r>
              <a:rPr lang="nb-NO" dirty="0" smtClean="0"/>
              <a:t>Fellesforvaltningen kan i særskilte tilfeller revidere andelsfastsettingen hvert tredje år i samsvar med bestemmelsene i første ledd. Særskilte tilfeller er når det har skjedd store endringer i fordeling av fangsten rettighetshaverne i mellom, eller at elva har endret løp.</a:t>
            </a:r>
          </a:p>
          <a:p>
            <a:endParaRPr lang="nb-NO" dirty="0" smtClean="0"/>
          </a:p>
          <a:p>
            <a:r>
              <a:rPr lang="nb-NO" dirty="0" smtClean="0"/>
              <a:t>Dersom pliktig organisering etableres ved jordskifte, kan jordskifteretten fastsette andelene i fisket uavhengig av kriteriene i første ledd.</a:t>
            </a:r>
            <a:endParaRPr lang="nb-NO" dirty="0"/>
          </a:p>
        </p:txBody>
      </p:sp>
    </p:spTree>
    <p:extLst>
      <p:ext uri="{BB962C8B-B14F-4D97-AF65-F5344CB8AC3E}">
        <p14:creationId xmlns:p14="http://schemas.microsoft.com/office/powerpoint/2010/main" val="94509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9247" y="2274838"/>
            <a:ext cx="10502153" cy="3108543"/>
          </a:xfrm>
          <a:prstGeom prst="rect">
            <a:avLst/>
          </a:prstGeom>
        </p:spPr>
        <p:txBody>
          <a:bodyPr wrap="square">
            <a:spAutoFit/>
          </a:bodyPr>
          <a:lstStyle/>
          <a:p>
            <a:r>
              <a:rPr lang="nb-NO" sz="2800" dirty="0" smtClean="0"/>
              <a:t>§ 10.Brudd på fellesforvaltningens bestemmelser</a:t>
            </a:r>
          </a:p>
          <a:p>
            <a:r>
              <a:rPr lang="nb-NO" sz="2800" dirty="0" smtClean="0"/>
              <a:t>Manglende fangstrapportering fra enkelte rettighetshavere og/eller brudd på fellesforvaltningens bestemmelser om fisket rapporteres til Direktoratet for naturforvaltning dersom forholdet ikke kan løses lokalt.</a:t>
            </a:r>
          </a:p>
          <a:p>
            <a:endParaRPr lang="nb-NO" sz="2800" dirty="0" smtClean="0"/>
          </a:p>
          <a:p>
            <a:r>
              <a:rPr lang="nb-NO" sz="2800" dirty="0" smtClean="0"/>
              <a:t>Bestemmelsene i første ledd gjelder også felles forvaltning etablert ved jordskifte.</a:t>
            </a:r>
            <a:endParaRPr lang="nb-NO" sz="2800" dirty="0"/>
          </a:p>
        </p:txBody>
      </p:sp>
    </p:spTree>
    <p:extLst>
      <p:ext uri="{BB962C8B-B14F-4D97-AF65-F5344CB8AC3E}">
        <p14:creationId xmlns:p14="http://schemas.microsoft.com/office/powerpoint/2010/main" val="298325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60613" y="1582341"/>
            <a:ext cx="9843246" cy="4154984"/>
          </a:xfrm>
          <a:prstGeom prst="rect">
            <a:avLst/>
          </a:prstGeom>
        </p:spPr>
        <p:txBody>
          <a:bodyPr wrap="square">
            <a:spAutoFit/>
          </a:bodyPr>
          <a:lstStyle/>
          <a:p>
            <a:r>
              <a:rPr lang="nb-NO" sz="2400" dirty="0" smtClean="0"/>
              <a:t>§ 7.Stiftelsesmøte/iverksetting av forskrift</a:t>
            </a:r>
          </a:p>
          <a:p>
            <a:r>
              <a:rPr lang="nb-NO" sz="2400" dirty="0" err="1" smtClean="0"/>
              <a:t>Interimstyret</a:t>
            </a:r>
            <a:r>
              <a:rPr lang="nb-NO" sz="2400" dirty="0" smtClean="0"/>
              <a:t>/styret for elveeierlaget innkaller til stiftelsesmøte/iverksettingsmøte etter de samme regler som gjelder for innkalling til forberedende møte, jf. § 3 annet og tredje ledd. Innkallingen skal inneholde opplysninger om tid og sted for møtet, fastsatt andelsfordeling, forslag til vedtekter, samt innstilling til styrerepresentanter.</a:t>
            </a:r>
          </a:p>
          <a:p>
            <a:endParaRPr lang="nb-NO" sz="2400" dirty="0" smtClean="0"/>
          </a:p>
          <a:p>
            <a:r>
              <a:rPr lang="nb-NO" sz="2400" dirty="0" smtClean="0"/>
              <a:t>For gjennomføring av møtet gjelder § 4, 2. til 4. ledd tilsvarende.</a:t>
            </a:r>
          </a:p>
          <a:p>
            <a:endParaRPr lang="nb-NO" sz="2400" dirty="0" smtClean="0"/>
          </a:p>
          <a:p>
            <a:r>
              <a:rPr lang="nb-NO" sz="2400" dirty="0" smtClean="0"/>
              <a:t>Vedtak fattes med alminnelig flertall blant de fremmøtte fiskerettshaverne, regnet etter den enkeltes andel i fisket.</a:t>
            </a:r>
            <a:endParaRPr lang="nb-NO" sz="2400" dirty="0"/>
          </a:p>
        </p:txBody>
      </p:sp>
    </p:spTree>
    <p:extLst>
      <p:ext uri="{BB962C8B-B14F-4D97-AF65-F5344CB8AC3E}">
        <p14:creationId xmlns:p14="http://schemas.microsoft.com/office/powerpoint/2010/main" val="18927595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1407</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18</vt:i4>
      </vt:variant>
    </vt:vector>
  </HeadingPairs>
  <TitlesOfParts>
    <vt:vector size="24" baseType="lpstr">
      <vt:lpstr>Arial</vt:lpstr>
      <vt:lpstr>Calibri</vt:lpstr>
      <vt:lpstr>Calibri Light</vt:lpstr>
      <vt:lpstr>CrimsonText-Roman</vt:lpstr>
      <vt:lpstr>Pt-Serif-Bold</vt:lpstr>
      <vt:lpstr>Office-tema</vt:lpstr>
      <vt:lpstr>Lakselvbukt  24. mai 2022</vt:lpstr>
      <vt:lpstr>Målselvvassdraget</vt:lpstr>
      <vt:lpstr>PowerPoint-presentasjon</vt:lpstr>
      <vt:lpstr>Forskrift om pliktig organisering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Lakseloven</vt:lpstr>
      <vt:lpstr>PowerPoint-presentasjon</vt:lpstr>
      <vt:lpstr>PowerPoint-presentasjon</vt:lpstr>
      <vt:lpstr>PowerPoint-presentasjon</vt:lpstr>
      <vt:lpstr>Hvor stor er bestandene, gytebestandsmål?</vt:lpstr>
      <vt:lpstr>PowerPoint-presentasjon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Lakselvbukt  24. mai 2022</dc:title>
  <dc:creator>odd-h-ut@outlook.com</dc:creator>
  <cp:lastModifiedBy>odd-h-ut@outlook.com</cp:lastModifiedBy>
  <cp:revision>12</cp:revision>
  <dcterms:created xsi:type="dcterms:W3CDTF">2022-05-23T07:53:39Z</dcterms:created>
  <dcterms:modified xsi:type="dcterms:W3CDTF">2022-05-23T10:32:48Z</dcterms:modified>
</cp:coreProperties>
</file>